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9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6" r:id="rId19"/>
    <p:sldId id="315" r:id="rId20"/>
    <p:sldId id="287" r:id="rId21"/>
    <p:sldId id="288" r:id="rId22"/>
    <p:sldId id="289" r:id="rId23"/>
    <p:sldId id="290" r:id="rId24"/>
    <p:sldId id="300" r:id="rId25"/>
    <p:sldId id="291" r:id="rId26"/>
    <p:sldId id="337" r:id="rId27"/>
    <p:sldId id="348" r:id="rId28"/>
    <p:sldId id="293" r:id="rId29"/>
    <p:sldId id="295" r:id="rId30"/>
    <p:sldId id="292" r:id="rId31"/>
    <p:sldId id="294" r:id="rId32"/>
    <p:sldId id="350" r:id="rId33"/>
    <p:sldId id="351" r:id="rId34"/>
    <p:sldId id="296" r:id="rId35"/>
    <p:sldId id="299" r:id="rId36"/>
    <p:sldId id="297" r:id="rId37"/>
    <p:sldId id="352" r:id="rId38"/>
    <p:sldId id="353" r:id="rId39"/>
    <p:sldId id="302" r:id="rId40"/>
    <p:sldId id="301" r:id="rId41"/>
    <p:sldId id="303" r:id="rId42"/>
    <p:sldId id="354" r:id="rId43"/>
    <p:sldId id="355" r:id="rId44"/>
    <p:sldId id="305" r:id="rId45"/>
    <p:sldId id="304" r:id="rId46"/>
    <p:sldId id="306" r:id="rId47"/>
    <p:sldId id="356" r:id="rId48"/>
    <p:sldId id="357" r:id="rId49"/>
    <p:sldId id="307" r:id="rId50"/>
    <p:sldId id="358" r:id="rId51"/>
    <p:sldId id="359" r:id="rId52"/>
    <p:sldId id="308" r:id="rId53"/>
    <p:sldId id="311" r:id="rId54"/>
    <p:sldId id="309" r:id="rId55"/>
    <p:sldId id="360" r:id="rId56"/>
    <p:sldId id="361" r:id="rId57"/>
    <p:sldId id="310" r:id="rId58"/>
    <p:sldId id="312" r:id="rId59"/>
    <p:sldId id="362" r:id="rId60"/>
    <p:sldId id="365" r:id="rId61"/>
    <p:sldId id="313" r:id="rId62"/>
    <p:sldId id="366" r:id="rId63"/>
    <p:sldId id="368" r:id="rId64"/>
    <p:sldId id="314" r:id="rId65"/>
    <p:sldId id="333" r:id="rId66"/>
    <p:sldId id="334" r:id="rId67"/>
    <p:sldId id="346" r:id="rId68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73436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8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38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6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2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18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65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122775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61287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"/><Relationship Id="rId5" Type="http://schemas.openxmlformats.org/officeDocument/2006/relationships/image" Target="../media/image47.tif"/><Relationship Id="rId4" Type="http://schemas.openxmlformats.org/officeDocument/2006/relationships/image" Target="../media/image46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tiff"/><Relationship Id="rId4" Type="http://schemas.openxmlformats.org/officeDocument/2006/relationships/image" Target="../media/image8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tif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12" Type="http://schemas.openxmlformats.org/officeDocument/2006/relationships/image" Target="../media/image3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t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ti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1970" y="4609536"/>
            <a:ext cx="9495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Download “</a:t>
            </a:r>
            <a:r>
              <a:rPr lang="en-GB" sz="2800" dirty="0" err="1">
                <a:solidFill>
                  <a:srgbClr val="C00000"/>
                </a:solidFill>
              </a:rPr>
              <a:t>ExampleData.lif</a:t>
            </a:r>
            <a:r>
              <a:rPr lang="en-GB" sz="2800" dirty="0">
                <a:solidFill>
                  <a:srgbClr val="C00000"/>
                </a:solidFill>
              </a:rPr>
              <a:t>” from https://goo.gl/YrBvRU</a:t>
            </a:r>
            <a:endParaRPr lang="en-GB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2800" dirty="0">
              <a:solidFill>
                <a:srgbClr val="C00000"/>
              </a:solidFill>
            </a:endParaRPr>
          </a:p>
          <a:p>
            <a:pPr algn="ctr"/>
            <a:r>
              <a:rPr lang="en-GB" sz="2800" dirty="0">
                <a:solidFill>
                  <a:srgbClr val="C00000"/>
                </a:solidFill>
              </a:rPr>
              <a:t>Start Fiji (Start &gt; All Programs &gt; Fiji)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>
              <p:extLst/>
            </p:nvPr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Loading an image with BioFormats</a:t>
            </a:r>
          </a:p>
          <a:p>
            <a:pPr lvl="1"/>
            <a:r>
              <a:rPr lang="en-GB" dirty="0"/>
              <a:t>Selecting channels and slices with sliders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Download “</a:t>
            </a:r>
            <a:r>
              <a:rPr lang="en-GB" dirty="0" err="1">
                <a:solidFill>
                  <a:srgbClr val="C00000"/>
                </a:solidFill>
              </a:rPr>
              <a:t>ExampleData.lif</a:t>
            </a:r>
            <a:r>
              <a:rPr lang="en-GB" dirty="0">
                <a:solidFill>
                  <a:srgbClr val="C00000"/>
                </a:solidFill>
              </a:rPr>
              <a:t>” from </a:t>
            </a:r>
            <a:r>
              <a:rPr lang="en-GB" dirty="0"/>
              <a:t>https://goo.gl/YrBvRU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B350-5BB2-4402-B56E-41E238E9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49" y="1680380"/>
            <a:ext cx="3481302" cy="39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2275378"/>
            <a:ext cx="354379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Adjusting appearance of image with Brightness/Contrast</a:t>
            </a:r>
          </a:p>
          <a:p>
            <a:pPr lvl="1"/>
            <a:r>
              <a:rPr lang="en-GB" dirty="0"/>
              <a:t>Changing lookup table (LUTs)</a:t>
            </a:r>
          </a:p>
          <a:p>
            <a:pPr lvl="1"/>
            <a:r>
              <a:rPr lang="en-GB" dirty="0"/>
              <a:t>Using zoom and pan tools</a:t>
            </a:r>
          </a:p>
        </p:txBody>
      </p:sp>
    </p:spTree>
    <p:extLst>
      <p:ext uri="{BB962C8B-B14F-4D97-AF65-F5344CB8AC3E}">
        <p14:creationId xmlns:p14="http://schemas.microsoft.com/office/powerpoint/2010/main" val="4280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BD28-6805-4D1C-AC90-5D8C9156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1" y="1686477"/>
            <a:ext cx="3487398" cy="39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r>
              <a:rPr lang="en-GB" dirty="0"/>
              <a:t>Tick “create composite” to keep channels separate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526" y="1780900"/>
            <a:ext cx="2029108" cy="236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010" y="4371825"/>
            <a:ext cx="1606139" cy="12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9349931" y="2384834"/>
            <a:ext cx="2520667" cy="2557519"/>
            <a:chOff x="9273731" y="2222909"/>
            <a:chExt cx="2520667" cy="25575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3731" y="3380057"/>
              <a:ext cx="2520667" cy="14003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5237" y="2222909"/>
              <a:ext cx="1937656" cy="897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Split two channels of input image</a:t>
            </a:r>
          </a:p>
          <a:p>
            <a:pPr lvl="2"/>
            <a:r>
              <a:rPr lang="en-GB" dirty="0"/>
              <a:t>Discard the cell image (channel 2)</a:t>
            </a:r>
          </a:p>
          <a:p>
            <a:pPr lvl="1"/>
            <a:r>
              <a:rPr lang="en-GB" dirty="0"/>
              <a:t>Compare approaches for extracting “good example images of nuclei”</a:t>
            </a:r>
          </a:p>
          <a:p>
            <a:pPr lvl="2"/>
            <a:r>
              <a:rPr lang="en-GB" dirty="0"/>
              <a:t>One image from a Z-projection</a:t>
            </a:r>
          </a:p>
          <a:p>
            <a:pPr lvl="2"/>
            <a:r>
              <a:rPr lang="en-GB" dirty="0"/>
              <a:t>One image from a single Z-slice</a:t>
            </a:r>
          </a:p>
        </p:txBody>
      </p:sp>
    </p:spTree>
    <p:extLst>
      <p:ext uri="{BB962C8B-B14F-4D97-AF65-F5344CB8AC3E}">
        <p14:creationId xmlns:p14="http://schemas.microsoft.com/office/powerpoint/2010/main" val="375106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ABBE-AFA1-4F37-84AE-A6716B08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67" y="1664077"/>
            <a:ext cx="3505689" cy="368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64DF-42ED-4C2D-AEDC-5D2834C1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4" y="1686477"/>
            <a:ext cx="3487398" cy="3676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641993" y="55245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A0CC-3FF6-4B78-BA3F-B2CC6465AB39}"/>
              </a:ext>
            </a:extLst>
          </p:cNvPr>
          <p:cNvSpPr txBox="1"/>
          <p:nvPr/>
        </p:nvSpPr>
        <p:spPr>
          <a:xfrm>
            <a:off x="6764896" y="5524500"/>
            <a:ext cx="29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Max. intensity Z-projection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92F65-7404-4E96-9B85-51F58096807B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1" animBg="1"/>
      <p:bldP spid="9" grpId="2" animBg="1"/>
      <p:bldP spid="9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55" y="1381728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74673" y="250590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09046" y="3179376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41373" y="3768878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92172" y="4303968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300" y="1793830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0" y="4008758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2" y="3397921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42150" y="2308171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1" y="1473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194" y="2790027"/>
            <a:ext cx="1686607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36" y="4087724"/>
            <a:ext cx="1783329" cy="15947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Use two approaches to subtract background</a:t>
            </a:r>
          </a:p>
          <a:p>
            <a:pPr lvl="2"/>
            <a:r>
              <a:rPr lang="en-GB" dirty="0"/>
              <a:t>Rolling ball subtraction</a:t>
            </a:r>
          </a:p>
          <a:p>
            <a:pPr lvl="2"/>
            <a:r>
              <a:rPr lang="en-GB" dirty="0"/>
              <a:t>Minimum intensity projection subtraction</a:t>
            </a:r>
          </a:p>
          <a:p>
            <a:pPr lvl="1"/>
            <a:r>
              <a:rPr lang="en-GB" dirty="0"/>
              <a:t>Apply both subtraction methods to nuclei image from exercise 3</a:t>
            </a:r>
          </a:p>
          <a:p>
            <a:pPr lvl="2"/>
            <a:r>
              <a:rPr lang="en-GB" dirty="0"/>
              <a:t>Duplicate image first, then apply subtraction</a:t>
            </a:r>
          </a:p>
          <a:p>
            <a:pPr lvl="2"/>
            <a:r>
              <a:rPr lang="en-GB" dirty="0"/>
              <a:t>End up with two images for comparison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1" y="1686477"/>
            <a:ext cx="3475205" cy="368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subtraction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AEE01-8036-4009-803E-E4E5570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1" y="1698024"/>
            <a:ext cx="3456915" cy="3688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Minimum intensity Z-projection subtraction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B476-8A3D-474C-BE1B-A473FA96117C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1444523"/>
            <a:ext cx="1474676" cy="1474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1444523"/>
            <a:ext cx="1474676" cy="14746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2997098"/>
            <a:ext cx="1474676" cy="14746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2997098"/>
            <a:ext cx="1474676" cy="14746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4549673"/>
            <a:ext cx="1474676" cy="14746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4549673"/>
            <a:ext cx="1474676" cy="14746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8" y="3073298"/>
            <a:ext cx="266737" cy="2572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7" y="4625873"/>
            <a:ext cx="266737" cy="2572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6" y="1520723"/>
            <a:ext cx="266737" cy="2572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10" y="3073298"/>
            <a:ext cx="266737" cy="257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08" y="1520722"/>
            <a:ext cx="266737" cy="2572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09" y="4625872"/>
            <a:ext cx="26673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56" y="2255373"/>
            <a:ext cx="2777878" cy="28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r>
              <a:rPr lang="en-GB" dirty="0"/>
              <a:t>“List” to get plot coordinates</a:t>
            </a:r>
          </a:p>
          <a:p>
            <a:pPr lvl="1"/>
            <a:r>
              <a:rPr lang="en-GB" dirty="0"/>
              <a:t>Can copy coordinates to clipboard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Enable specific measurements (“Area” in this case)</a:t>
            </a:r>
          </a:p>
          <a:p>
            <a:pPr lvl="1"/>
            <a:r>
              <a:rPr lang="en-GB" dirty="0"/>
              <a:t>Make a few measurements of a typical nucleus area</a:t>
            </a:r>
          </a:p>
        </p:txBody>
      </p:sp>
    </p:spTree>
    <p:extLst>
      <p:ext uri="{BB962C8B-B14F-4D97-AF65-F5344CB8AC3E}">
        <p14:creationId xmlns:p14="http://schemas.microsoft.com/office/powerpoint/2010/main" val="13995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7C47-9068-4FF7-808E-22E15C1D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13" y="2079403"/>
            <a:ext cx="411537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1444523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2997098"/>
            <a:ext cx="1474676" cy="1474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1444523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2997098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4549673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4549673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filters to reduce noise</a:t>
            </a:r>
          </a:p>
          <a:p>
            <a:pPr lvl="1"/>
            <a:r>
              <a:rPr lang="en-GB" dirty="0"/>
              <a:t>We wish to remove speckle noise whilst retaining sharp edges for nuclei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4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1" y="1689788"/>
            <a:ext cx="3475205" cy="36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7A823-6284-44E9-9CAB-0D6907E7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31" y="1682784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1px median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57641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63" y="3983664"/>
            <a:ext cx="1846202" cy="1806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22" y="3804985"/>
            <a:ext cx="2183435" cy="2177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90" y="1367522"/>
            <a:ext cx="2314898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threshold methods to binarise image</a:t>
            </a:r>
          </a:p>
          <a:p>
            <a:pPr lvl="1"/>
            <a:r>
              <a:rPr lang="en-GB" dirty="0"/>
              <a:t>The main aim is to have well-defined nuclei</a:t>
            </a:r>
          </a:p>
          <a:p>
            <a:pPr lvl="2"/>
            <a:r>
              <a:rPr lang="en-GB" dirty="0"/>
              <a:t>A few holes in nuclei or speckles in the background aren’t a problem</a:t>
            </a:r>
          </a:p>
          <a:p>
            <a:pPr lvl="1"/>
            <a:r>
              <a:rPr lang="en-GB" dirty="0"/>
              <a:t>End up with black nuclei on a white background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1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F51ED6-0DA6-4C9A-AA62-BA1A737C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13" y="1693308"/>
            <a:ext cx="3469108" cy="367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612B-9E0F-4717-8B00-3792F6A9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7" y="1697412"/>
            <a:ext cx="3475205" cy="367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8F52-7A8B-4207-8574-8B620256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9" y="1689788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Huang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Invert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25% over threshold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39" y="1929085"/>
            <a:ext cx="2839760" cy="36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Apply binary filters to clean up image</a:t>
            </a:r>
          </a:p>
          <a:p>
            <a:pPr lvl="2"/>
            <a:r>
              <a:rPr lang="en-GB" dirty="0"/>
              <a:t>Remove holes in nuclei</a:t>
            </a:r>
          </a:p>
          <a:p>
            <a:pPr lvl="2"/>
            <a:r>
              <a:rPr lang="en-GB" dirty="0"/>
              <a:t>Split nuclei in contact</a:t>
            </a:r>
          </a:p>
          <a:p>
            <a:pPr lvl="1"/>
            <a:r>
              <a:rPr lang="en-GB" dirty="0"/>
              <a:t>Speckles in background still aren’t a problem</a:t>
            </a:r>
          </a:p>
          <a:p>
            <a:pPr lvl="2"/>
            <a:r>
              <a:rPr lang="en-GB" dirty="0"/>
              <a:t>We’ll deal with these later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37D35-492F-4DAE-BD6F-6269B1E4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41" y="1680733"/>
            <a:ext cx="3475205" cy="3682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98899-B07E-4072-98E6-2BC20CB3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0" y="1679019"/>
            <a:ext cx="3475205" cy="3706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6B68B-900F-4F44-A439-3246C751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2" y="1707697"/>
            <a:ext cx="3469108" cy="3676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holes (?)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Watershed transform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31" y="3887290"/>
            <a:ext cx="1760465" cy="19948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Detect nuclei using </a:t>
            </a:r>
            <a:r>
              <a:rPr lang="en-GB" dirty="0" err="1"/>
              <a:t>Analyze</a:t>
            </a:r>
            <a:r>
              <a:rPr lang="en-GB" dirty="0"/>
              <a:t> Particles tool</a:t>
            </a:r>
          </a:p>
          <a:p>
            <a:pPr lvl="1"/>
            <a:r>
              <a:rPr lang="en-GB" dirty="0"/>
              <a:t>Redirect measurements to “best” nuclei image</a:t>
            </a:r>
          </a:p>
          <a:p>
            <a:pPr lvl="2"/>
            <a:r>
              <a:rPr lang="en-GB" dirty="0" err="1"/>
              <a:t>Analyze</a:t>
            </a:r>
            <a:r>
              <a:rPr lang="en-GB" dirty="0"/>
              <a:t> &gt; Set Measurements</a:t>
            </a:r>
          </a:p>
          <a:p>
            <a:pPr lvl="1"/>
            <a:r>
              <a:rPr lang="en-GB" dirty="0"/>
              <a:t>Display identified objects as outlines or </a:t>
            </a:r>
            <a:r>
              <a:rPr lang="en-GB"/>
              <a:t>“count masks”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C02B-E3FE-4764-8175-CD2A998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13" y="1692694"/>
            <a:ext cx="3481302" cy="3688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9B565-6A2B-470C-ACD0-64A69D0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0" y="1699982"/>
            <a:ext cx="3475205" cy="3682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14448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57447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masks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44560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221E5-D688-4A64-AEAB-C824799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5" y="2337663"/>
            <a:ext cx="2548484" cy="218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plugins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10970816" cy="4929411"/>
          </a:xfrm>
        </p:spPr>
        <p:txBody>
          <a:bodyPr/>
          <a:lstStyle/>
          <a:p>
            <a:r>
              <a:rPr lang="en-GB" dirty="0"/>
              <a:t>Colocalisation (Coloc2)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Colocalisation &gt; Coloc2</a:t>
            </a:r>
          </a:p>
          <a:p>
            <a:pPr lvl="1"/>
            <a:r>
              <a:rPr lang="en-GB" dirty="0"/>
              <a:t>Options for </a:t>
            </a:r>
            <a:r>
              <a:rPr lang="en-GB" dirty="0" err="1"/>
              <a:t>Pearsons</a:t>
            </a:r>
            <a:r>
              <a:rPr lang="en-GB" dirty="0"/>
              <a:t> (PCC), </a:t>
            </a:r>
            <a:r>
              <a:rPr lang="en-GB" dirty="0" err="1"/>
              <a:t>Manders</a:t>
            </a:r>
            <a:r>
              <a:rPr lang="en-GB" dirty="0"/>
              <a:t> (MCC) and significance testing</a:t>
            </a:r>
          </a:p>
          <a:p>
            <a:pPr lvl="1"/>
            <a:endParaRPr lang="en-GB" sz="1600" dirty="0"/>
          </a:p>
          <a:p>
            <a:r>
              <a:rPr lang="en-GB" dirty="0"/>
              <a:t>Stack registration (</a:t>
            </a:r>
            <a:r>
              <a:rPr lang="en-GB" dirty="0" err="1"/>
              <a:t>StackReg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Plugins &gt; Registration &gt; </a:t>
            </a:r>
            <a:r>
              <a:rPr lang="en-GB" dirty="0" err="1"/>
              <a:t>StackReg</a:t>
            </a:r>
            <a:endParaRPr lang="en-GB" dirty="0"/>
          </a:p>
          <a:p>
            <a:pPr lvl="1"/>
            <a:r>
              <a:rPr lang="en-GB" dirty="0"/>
              <a:t>Aligns images in a stack to correct for sample drift</a:t>
            </a:r>
          </a:p>
          <a:p>
            <a:pPr lvl="1"/>
            <a:endParaRPr lang="en-GB" sz="1600" dirty="0"/>
          </a:p>
          <a:p>
            <a:r>
              <a:rPr lang="en-GB" dirty="0"/>
              <a:t>Particle tracking (</a:t>
            </a:r>
            <a:r>
              <a:rPr lang="en-GB" dirty="0" err="1"/>
              <a:t>TrackMate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Plugins &gt; Tracking &gt; </a:t>
            </a:r>
            <a:r>
              <a:rPr lang="en-GB" dirty="0" err="1"/>
              <a:t>TrackMate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8673793" y="2072532"/>
            <a:ext cx="3074140" cy="33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103296" y="1164721"/>
            <a:ext cx="9985408" cy="4976801"/>
            <a:chOff x="967508" y="1164721"/>
            <a:chExt cx="9985408" cy="4976801"/>
          </a:xfrm>
        </p:grpSpPr>
        <p:sp>
          <p:nvSpPr>
            <p:cNvPr id="4" name="TextBox 3"/>
            <p:cNvSpPr txBox="1"/>
            <p:nvPr/>
          </p:nvSpPr>
          <p:spPr>
            <a:xfrm>
              <a:off x="967508" y="5064304"/>
              <a:ext cx="49760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3200" dirty="0"/>
                <a:t>Macro writing in ImageJ/Fiji</a:t>
              </a:r>
            </a:p>
            <a:p>
              <a:pPr marL="0" indent="0" algn="ctr">
                <a:buNone/>
              </a:pPr>
              <a:r>
                <a:rPr lang="en-GB" sz="3200"/>
                <a:t>29</a:t>
              </a:r>
              <a:r>
                <a:rPr lang="en-GB" sz="3200" baseline="30000"/>
                <a:t>th</a:t>
              </a:r>
              <a:r>
                <a:rPr lang="en-GB" sz="3200"/>
                <a:t> May 2019</a:t>
              </a:r>
              <a:r>
                <a:rPr lang="en-GB" sz="3200" baseline="30000"/>
                <a:t> </a:t>
              </a:r>
              <a:r>
                <a:rPr lang="en-GB" sz="3200"/>
                <a:t> </a:t>
              </a:r>
              <a:endParaRPr lang="en-GB" sz="32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693" y="1164721"/>
              <a:ext cx="3263720" cy="394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28" b="26060"/>
            <a:stretch/>
          </p:blipFill>
          <p:spPr>
            <a:xfrm>
              <a:off x="6804861" y="1181347"/>
              <a:ext cx="3320019" cy="39076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976825" y="5064304"/>
              <a:ext cx="49760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3200" dirty="0" err="1"/>
                <a:t>CellProfiler</a:t>
              </a:r>
              <a:endParaRPr lang="en-GB" sz="3200" dirty="0"/>
            </a:p>
            <a:p>
              <a:pPr marL="0" indent="0" algn="ctr">
                <a:buNone/>
              </a:pPr>
              <a:r>
                <a:rPr lang="en-GB" sz="3200" dirty="0"/>
                <a:t>Summer/Autumn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12964</TotalTime>
  <Words>3145</Words>
  <Application>Microsoft Office PowerPoint</Application>
  <PresentationFormat>Widescreen</PresentationFormat>
  <Paragraphs>1196</Paragraphs>
  <Slides>67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Avenir Roman</vt:lpstr>
      <vt:lpstr>Calibri</vt:lpstr>
      <vt:lpstr>Cambria Math</vt:lpstr>
      <vt:lpstr>Times New Roman</vt:lpstr>
      <vt:lpstr>Wingdings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Worksheet – section 1</vt:lpstr>
      <vt:lpstr>Worksheet – section 1</vt:lpstr>
      <vt:lpstr>Image navigation</vt:lpstr>
      <vt:lpstr>Image navigation</vt:lpstr>
      <vt:lpstr>Brightness and contrast</vt:lpstr>
      <vt:lpstr>Lookup table (LUT)</vt:lpstr>
      <vt:lpstr>Worksheet – section 2</vt:lpstr>
      <vt:lpstr>Worksheet – section 2</vt:lpstr>
      <vt:lpstr>Stack manipulation</vt:lpstr>
      <vt:lpstr>Stack manipulation</vt:lpstr>
      <vt:lpstr>Intensity projections</vt:lpstr>
      <vt:lpstr>Worksheet – section 3</vt:lpstr>
      <vt:lpstr>Worksheet – section 3</vt:lpstr>
      <vt:lpstr>Background subtraction</vt:lpstr>
      <vt:lpstr>Background subtraction</vt:lpstr>
      <vt:lpstr>Image calculator</vt:lpstr>
      <vt:lpstr>Worksheet – section 4</vt:lpstr>
      <vt:lpstr>Worksheet – section 4</vt:lpstr>
      <vt:lpstr>Selecting regions</vt:lpstr>
      <vt:lpstr>Making measurements</vt:lpstr>
      <vt:lpstr>Linear intensity profile</vt:lpstr>
      <vt:lpstr>Worksheet – section 5</vt:lpstr>
      <vt:lpstr>Worksheet – section 5</vt:lpstr>
      <vt:lpstr>Image filtering</vt:lpstr>
      <vt:lpstr>Worksheet – section 6</vt:lpstr>
      <vt:lpstr>Worksheet – section 6</vt:lpstr>
      <vt:lpstr>Intensity thresholding</vt:lpstr>
      <vt:lpstr>Intensity thresholding</vt:lpstr>
      <vt:lpstr>Intensity thresholding</vt:lpstr>
      <vt:lpstr>Worksheet – section 7</vt:lpstr>
      <vt:lpstr>Worksheet – section 7</vt:lpstr>
      <vt:lpstr>Binary operations</vt:lpstr>
      <vt:lpstr>Watershed segmentation</vt:lpstr>
      <vt:lpstr>Worksheet – section 8</vt:lpstr>
      <vt:lpstr>Worksheet – section 8</vt:lpstr>
      <vt:lpstr>Analyse particles</vt:lpstr>
      <vt:lpstr>Worksheet – section 9</vt:lpstr>
      <vt:lpstr>Worksheet – section 9</vt:lpstr>
      <vt:lpstr>Other useful plugins</vt:lpstr>
      <vt:lpstr>Macro recording</vt:lpstr>
      <vt:lpstr>“Batching” Macros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299</cp:revision>
  <dcterms:modified xsi:type="dcterms:W3CDTF">2019-05-15T12:17:33Z</dcterms:modified>
</cp:coreProperties>
</file>